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9" d="100"/>
          <a:sy n="69" d="100"/>
        </p:scale>
        <p:origin x="883" y="5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42756cd9c3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g342756cd9c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342756cd9c3_0_7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g342756cd9c3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342756cd9c3_0_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g342756cd9c3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42756cd9c3_0_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g342756cd9c3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42756cd9c3_0_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g342756cd9c3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42756cd9c3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g342756cd9c3_0_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g342756cd9c3_0_3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42756cd9c3_0_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g342756cd9c3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42756cd9c3_0_5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g342756cd9c3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42756cd9c3_0_5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g342756cd9c3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342756cd9c3_0_7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g342756cd9c3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 spd="med">
    <p:fade thruBlk="1"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6.png"/><Relationship Id="rId5" Type="http://schemas.openxmlformats.org/officeDocument/2006/relationships/image" Target="../media/image11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1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2.png"/><Relationship Id="rId5" Type="http://schemas.openxmlformats.org/officeDocument/2006/relationships/image" Target="../media/image29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2381"/>
            <a:ext cx="9182105" cy="5164933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/>
        </p:nvSpPr>
        <p:spPr>
          <a:xfrm>
            <a:off x="922645" y="1183004"/>
            <a:ext cx="7298700" cy="13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bg" sz="9000" b="1">
                <a:solidFill>
                  <a:srgbClr val="FFFFFF"/>
                </a:solidFill>
              </a:rPr>
              <a:t>TimeLink</a:t>
            </a:r>
            <a:endParaRPr sz="90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2112734" y="2871472"/>
            <a:ext cx="4918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bg" sz="4000" b="1">
                <a:solidFill>
                  <a:srgbClr val="FFFFFF"/>
                </a:solidFill>
              </a:rPr>
              <a:t>Buff Buhtichki</a:t>
            </a:r>
            <a:endParaRPr sz="4000"/>
          </a:p>
        </p:txBody>
      </p:sp>
      <p:pic>
        <p:nvPicPr>
          <p:cNvPr id="57" name="Google Shape;57;p13"/>
          <p:cNvPicPr preferRelativeResize="0"/>
          <p:nvPr/>
        </p:nvPicPr>
        <p:blipFill rotWithShape="1">
          <a:blip r:embed="rId4">
            <a:alphaModFix/>
          </a:blip>
          <a:srcRect l="491" r="69875" b="40663"/>
          <a:stretch/>
        </p:blipFill>
        <p:spPr>
          <a:xfrm>
            <a:off x="0" y="0"/>
            <a:ext cx="2296068" cy="2586347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3"/>
          <p:cNvPicPr preferRelativeResize="0"/>
          <p:nvPr/>
        </p:nvPicPr>
        <p:blipFill rotWithShape="1">
          <a:blip r:embed="rId5">
            <a:alphaModFix/>
          </a:blip>
          <a:srcRect t="50780" r="78598"/>
          <a:stretch/>
        </p:blipFill>
        <p:spPr>
          <a:xfrm>
            <a:off x="0" y="2998137"/>
            <a:ext cx="1658434" cy="2145366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13"/>
          <p:cNvPicPr preferRelativeResize="0"/>
          <p:nvPr/>
        </p:nvPicPr>
        <p:blipFill rotWithShape="1">
          <a:blip r:embed="rId6">
            <a:alphaModFix/>
          </a:blip>
          <a:srcRect l="70742" t="54781" r="2763"/>
          <a:stretch/>
        </p:blipFill>
        <p:spPr>
          <a:xfrm>
            <a:off x="7129125" y="3191559"/>
            <a:ext cx="2052977" cy="1970991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13"/>
          <p:cNvPicPr preferRelativeResize="0"/>
          <p:nvPr/>
        </p:nvPicPr>
        <p:blipFill rotWithShape="1">
          <a:blip r:embed="rId7">
            <a:alphaModFix/>
          </a:blip>
          <a:srcRect l="61157" b="54779"/>
          <a:stretch/>
        </p:blipFill>
        <p:spPr>
          <a:xfrm>
            <a:off x="6172200" y="-2381"/>
            <a:ext cx="3009903" cy="1970991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13"/>
          <p:cNvPicPr preferRelativeResize="0"/>
          <p:nvPr/>
        </p:nvPicPr>
        <p:blipFill rotWithShape="1">
          <a:blip r:embed="rId8">
            <a:alphaModFix/>
          </a:blip>
          <a:srcRect l="34820" t="85055" r="34581"/>
          <a:stretch/>
        </p:blipFill>
        <p:spPr>
          <a:xfrm>
            <a:off x="3254736" y="4395124"/>
            <a:ext cx="2476500" cy="6803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2"/>
          <p:cNvSpPr txBox="1"/>
          <p:nvPr/>
        </p:nvSpPr>
        <p:spPr>
          <a:xfrm>
            <a:off x="1669219" y="1560513"/>
            <a:ext cx="5805600" cy="20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bg" sz="55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Благодарим ви </a:t>
            </a:r>
            <a:endParaRPr sz="700"/>
          </a:p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bg" sz="55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за вниманието!</a:t>
            </a:r>
            <a:endParaRPr sz="700"/>
          </a:p>
        </p:txBody>
      </p:sp>
      <p:pic>
        <p:nvPicPr>
          <p:cNvPr id="192" name="Google Shape;192;p22"/>
          <p:cNvPicPr preferRelativeResize="0"/>
          <p:nvPr/>
        </p:nvPicPr>
        <p:blipFill rotWithShape="1">
          <a:blip r:embed="rId4">
            <a:alphaModFix/>
          </a:blip>
          <a:srcRect l="491" r="69875" b="40663"/>
          <a:stretch/>
        </p:blipFill>
        <p:spPr>
          <a:xfrm rot="5400000">
            <a:off x="6308414" y="-168587"/>
            <a:ext cx="2666998" cy="300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2"/>
          <p:cNvPicPr preferRelativeResize="0"/>
          <p:nvPr/>
        </p:nvPicPr>
        <p:blipFill rotWithShape="1">
          <a:blip r:embed="rId4">
            <a:alphaModFix/>
          </a:blip>
          <a:srcRect l="491" r="69875" b="40663"/>
          <a:stretch/>
        </p:blipFill>
        <p:spPr>
          <a:xfrm rot="-5400000" flipH="1">
            <a:off x="219877" y="-216361"/>
            <a:ext cx="2564426" cy="30041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2"/>
          <p:cNvPicPr preferRelativeResize="0"/>
          <p:nvPr/>
        </p:nvPicPr>
        <p:blipFill rotWithShape="1">
          <a:blip r:embed="rId5">
            <a:alphaModFix/>
          </a:blip>
          <a:srcRect l="34820" t="85055" r="34581"/>
          <a:stretch/>
        </p:blipFill>
        <p:spPr>
          <a:xfrm>
            <a:off x="3254736" y="4395124"/>
            <a:ext cx="2476500" cy="6803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2381"/>
            <a:ext cx="9182105" cy="5164933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4"/>
          <p:cNvSpPr txBox="1"/>
          <p:nvPr/>
        </p:nvSpPr>
        <p:spPr>
          <a:xfrm>
            <a:off x="1644521" y="228600"/>
            <a:ext cx="5855100" cy="16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bg" sz="45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Проблем и </a:t>
            </a:r>
            <a:endParaRPr sz="700"/>
          </a:p>
          <a:p>
            <a:pPr marL="0" marR="0" lvl="0" indent="0" algn="ctr" rtl="0">
              <a:lnSpc>
                <a:spcPct val="1399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bg" sz="45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настоящи решения</a:t>
            </a:r>
            <a:endParaRPr sz="700"/>
          </a:p>
        </p:txBody>
      </p:sp>
      <p:pic>
        <p:nvPicPr>
          <p:cNvPr id="68" name="Google Shape;68;p14"/>
          <p:cNvPicPr preferRelativeResize="0"/>
          <p:nvPr/>
        </p:nvPicPr>
        <p:blipFill rotWithShape="1">
          <a:blip r:embed="rId4">
            <a:alphaModFix/>
          </a:blip>
          <a:srcRect r="72755"/>
          <a:stretch/>
        </p:blipFill>
        <p:spPr>
          <a:xfrm>
            <a:off x="-6698" y="16669"/>
            <a:ext cx="2483203" cy="5126834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4"/>
          <p:cNvPicPr preferRelativeResize="0"/>
          <p:nvPr/>
        </p:nvPicPr>
        <p:blipFill rotWithShape="1">
          <a:blip r:embed="rId5">
            <a:alphaModFix/>
          </a:blip>
          <a:srcRect l="67219"/>
          <a:stretch/>
        </p:blipFill>
        <p:spPr>
          <a:xfrm>
            <a:off x="6172200" y="-2381"/>
            <a:ext cx="3009895" cy="5164933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4" title="Do-you-want-more-TEM-1-e1541604997146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95850" y="2544898"/>
            <a:ext cx="4776450" cy="1584200"/>
          </a:xfrm>
          <a:prstGeom prst="rect">
            <a:avLst/>
          </a:prstGeom>
          <a:noFill/>
          <a:ln>
            <a:noFill/>
          </a:ln>
          <a:effectLst>
            <a:reflection stA="20000" endPos="30000" dist="38100" dir="5400000" fadeDir="5400012" sy="-100000" algn="bl" rotWithShape="0"/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61" y="0"/>
            <a:ext cx="9144002" cy="5143501"/>
          </a:xfrm>
          <a:prstGeom prst="rect">
            <a:avLst/>
          </a:prstGeom>
          <a:noFill/>
          <a:ln w="9525" cap="flat" cmpd="sng">
            <a:solidFill>
              <a:srgbClr val="AA586C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76" name="Google Shape;76;p15"/>
          <p:cNvSpPr/>
          <p:nvPr/>
        </p:nvSpPr>
        <p:spPr>
          <a:xfrm>
            <a:off x="156122" y="1140062"/>
            <a:ext cx="1788914" cy="1977612"/>
          </a:xfrm>
          <a:custGeom>
            <a:avLst/>
            <a:gdLst/>
            <a:ahLst/>
            <a:cxnLst/>
            <a:rect l="l" t="t" r="r" b="b"/>
            <a:pathLst>
              <a:path w="2795178" h="3090018" extrusionOk="0">
                <a:moveTo>
                  <a:pt x="0" y="0"/>
                </a:moveTo>
                <a:lnTo>
                  <a:pt x="2795178" y="0"/>
                </a:lnTo>
                <a:lnTo>
                  <a:pt x="2795178" y="3090017"/>
                </a:lnTo>
                <a:lnTo>
                  <a:pt x="0" y="309001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77" name="Google Shape;77;p15"/>
          <p:cNvSpPr txBox="1"/>
          <p:nvPr/>
        </p:nvSpPr>
        <p:spPr>
          <a:xfrm>
            <a:off x="297448" y="236924"/>
            <a:ext cx="45867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bg" sz="45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Цел на проекта</a:t>
            </a:r>
            <a:endParaRPr sz="700"/>
          </a:p>
        </p:txBody>
      </p:sp>
      <p:sp>
        <p:nvSpPr>
          <p:cNvPr id="78" name="Google Shape;78;p15"/>
          <p:cNvSpPr txBox="1"/>
          <p:nvPr/>
        </p:nvSpPr>
        <p:spPr>
          <a:xfrm>
            <a:off x="2278648" y="1306944"/>
            <a:ext cx="31452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pic>
        <p:nvPicPr>
          <p:cNvPr id="79" name="Google Shape;79;p15"/>
          <p:cNvPicPr preferRelativeResize="0"/>
          <p:nvPr/>
        </p:nvPicPr>
        <p:blipFill rotWithShape="1">
          <a:blip r:embed="rId5">
            <a:alphaModFix/>
          </a:blip>
          <a:srcRect t="33936" r="64129"/>
          <a:stretch/>
        </p:blipFill>
        <p:spPr>
          <a:xfrm>
            <a:off x="0" y="2143627"/>
            <a:ext cx="2895602" cy="2999873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5"/>
          <p:cNvPicPr preferRelativeResize="0"/>
          <p:nvPr/>
        </p:nvPicPr>
        <p:blipFill rotWithShape="1">
          <a:blip r:embed="rId6">
            <a:alphaModFix/>
          </a:blip>
          <a:srcRect l="53842" b="48397"/>
          <a:stretch/>
        </p:blipFill>
        <p:spPr>
          <a:xfrm>
            <a:off x="5423838" y="0"/>
            <a:ext cx="3726001" cy="234315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5"/>
          <p:cNvSpPr txBox="1"/>
          <p:nvPr/>
        </p:nvSpPr>
        <p:spPr>
          <a:xfrm>
            <a:off x="3586000" y="1808525"/>
            <a:ext cx="4852800" cy="23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15"/>
          <p:cNvSpPr/>
          <p:nvPr/>
        </p:nvSpPr>
        <p:spPr>
          <a:xfrm>
            <a:off x="1707100" y="1410975"/>
            <a:ext cx="3322500" cy="3296400"/>
          </a:xfrm>
          <a:prstGeom prst="verticalScroll">
            <a:avLst>
              <a:gd name="adj" fmla="val 1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15"/>
          <p:cNvSpPr txBox="1"/>
          <p:nvPr/>
        </p:nvSpPr>
        <p:spPr>
          <a:xfrm>
            <a:off x="2278650" y="1890050"/>
            <a:ext cx="2293200" cy="26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" sz="1800">
                <a:solidFill>
                  <a:schemeClr val="dk2"/>
                </a:solidFill>
              </a:rPr>
              <a:t>Заздравяване на връзката между младите и старите поколения чрез взаимопомощ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84" name="Google Shape;84;p15"/>
          <p:cNvSpPr/>
          <p:nvPr/>
        </p:nvSpPr>
        <p:spPr>
          <a:xfrm>
            <a:off x="5274050" y="2594613"/>
            <a:ext cx="2167500" cy="2097900"/>
          </a:xfrm>
          <a:prstGeom prst="verticalScroll">
            <a:avLst>
              <a:gd name="adj" fmla="val 1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15"/>
          <p:cNvSpPr txBox="1"/>
          <p:nvPr/>
        </p:nvSpPr>
        <p:spPr>
          <a:xfrm>
            <a:off x="5646875" y="2929275"/>
            <a:ext cx="1405800" cy="17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" sz="1800">
                <a:solidFill>
                  <a:schemeClr val="dk2"/>
                </a:solidFill>
              </a:rPr>
              <a:t>Обмяна на време</a:t>
            </a:r>
            <a:endParaRPr sz="18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</p:txBody>
      </p:sp>
      <p:cxnSp>
        <p:nvCxnSpPr>
          <p:cNvPr id="86" name="Google Shape;86;p15"/>
          <p:cNvCxnSpPr/>
          <p:nvPr/>
        </p:nvCxnSpPr>
        <p:spPr>
          <a:xfrm>
            <a:off x="2532150" y="2246650"/>
            <a:ext cx="1786200" cy="75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7" name="Google Shape;87;p15"/>
          <p:cNvCxnSpPr/>
          <p:nvPr/>
        </p:nvCxnSpPr>
        <p:spPr>
          <a:xfrm>
            <a:off x="2532150" y="4220400"/>
            <a:ext cx="1786200" cy="75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8" name="Google Shape;88;p15"/>
          <p:cNvCxnSpPr/>
          <p:nvPr/>
        </p:nvCxnSpPr>
        <p:spPr>
          <a:xfrm>
            <a:off x="5775725" y="3157325"/>
            <a:ext cx="1148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9" name="Google Shape;89;p15"/>
          <p:cNvCxnSpPr/>
          <p:nvPr/>
        </p:nvCxnSpPr>
        <p:spPr>
          <a:xfrm>
            <a:off x="5783750" y="4427650"/>
            <a:ext cx="1148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0" name="Google Shape;90;p15"/>
          <p:cNvSpPr/>
          <p:nvPr/>
        </p:nvSpPr>
        <p:spPr>
          <a:xfrm>
            <a:off x="5374011" y="313127"/>
            <a:ext cx="1951534" cy="1951534"/>
          </a:xfrm>
          <a:custGeom>
            <a:avLst/>
            <a:gdLst/>
            <a:ahLst/>
            <a:cxnLst/>
            <a:rect l="l" t="t" r="r" b="b"/>
            <a:pathLst>
              <a:path w="3903068" h="3903068" extrusionOk="0">
                <a:moveTo>
                  <a:pt x="0" y="0"/>
                </a:moveTo>
                <a:lnTo>
                  <a:pt x="3903068" y="0"/>
                </a:lnTo>
                <a:lnTo>
                  <a:pt x="3903068" y="3903068"/>
                </a:lnTo>
                <a:lnTo>
                  <a:pt x="0" y="390306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91" name="Google Shape;91;p15"/>
          <p:cNvSpPr/>
          <p:nvPr/>
        </p:nvSpPr>
        <p:spPr>
          <a:xfrm>
            <a:off x="7585925" y="2924701"/>
            <a:ext cx="1540755" cy="1540755"/>
          </a:xfrm>
          <a:custGeom>
            <a:avLst/>
            <a:gdLst/>
            <a:ahLst/>
            <a:cxnLst/>
            <a:rect l="l" t="t" r="r" b="b"/>
            <a:pathLst>
              <a:path w="2633770" h="2633770" extrusionOk="0">
                <a:moveTo>
                  <a:pt x="0" y="0"/>
                </a:moveTo>
                <a:lnTo>
                  <a:pt x="2633770" y="0"/>
                </a:lnTo>
                <a:lnTo>
                  <a:pt x="2633770" y="2633770"/>
                </a:lnTo>
                <a:lnTo>
                  <a:pt x="0" y="263377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6"/>
          <p:cNvSpPr/>
          <p:nvPr/>
        </p:nvSpPr>
        <p:spPr>
          <a:xfrm>
            <a:off x="30923" y="-46924"/>
            <a:ext cx="1740459" cy="1548548"/>
          </a:xfrm>
          <a:custGeom>
            <a:avLst/>
            <a:gdLst/>
            <a:ahLst/>
            <a:cxnLst/>
            <a:rect l="l" t="t" r="r" b="b"/>
            <a:pathLst>
              <a:path w="3480918" h="3097096" extrusionOk="0">
                <a:moveTo>
                  <a:pt x="0" y="0"/>
                </a:moveTo>
                <a:lnTo>
                  <a:pt x="3480918" y="0"/>
                </a:lnTo>
                <a:lnTo>
                  <a:pt x="3480918" y="3097097"/>
                </a:lnTo>
                <a:lnTo>
                  <a:pt x="0" y="309709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l="-29958" t="-18498" r="-23818" b="-54338"/>
            </a:stretch>
          </a:blipFill>
          <a:ln>
            <a:noFill/>
          </a:ln>
        </p:spPr>
      </p:sp>
      <p:sp>
        <p:nvSpPr>
          <p:cNvPr id="98" name="Google Shape;98;p16"/>
          <p:cNvSpPr txBox="1"/>
          <p:nvPr/>
        </p:nvSpPr>
        <p:spPr>
          <a:xfrm>
            <a:off x="1847582" y="445610"/>
            <a:ext cx="51441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bg" sz="45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Вашето решение</a:t>
            </a:r>
            <a:endParaRPr sz="45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9" name="Google Shape;99;p16"/>
          <p:cNvPicPr preferRelativeResize="0"/>
          <p:nvPr/>
        </p:nvPicPr>
        <p:blipFill rotWithShape="1">
          <a:blip r:embed="rId5">
            <a:alphaModFix/>
          </a:blip>
          <a:srcRect t="28160" r="55241"/>
          <a:stretch/>
        </p:blipFill>
        <p:spPr>
          <a:xfrm>
            <a:off x="-7621" y="1752353"/>
            <a:ext cx="3764289" cy="33985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6"/>
          <p:cNvPicPr preferRelativeResize="0"/>
          <p:nvPr/>
        </p:nvPicPr>
        <p:blipFill rotWithShape="1">
          <a:blip r:embed="rId6">
            <a:alphaModFix/>
          </a:blip>
          <a:srcRect l="58701" b="41207"/>
          <a:stretch/>
        </p:blipFill>
        <p:spPr>
          <a:xfrm>
            <a:off x="5678281" y="0"/>
            <a:ext cx="3473337" cy="2781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6"/>
          <p:cNvPicPr preferRelativeResize="0"/>
          <p:nvPr/>
        </p:nvPicPr>
        <p:blipFill rotWithShape="1">
          <a:blip r:embed="rId7">
            <a:alphaModFix/>
          </a:blip>
          <a:srcRect l="46660" t="38657"/>
          <a:stretch/>
        </p:blipFill>
        <p:spPr>
          <a:xfrm>
            <a:off x="4657946" y="2241477"/>
            <a:ext cx="4486055" cy="2902026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6"/>
          <p:cNvSpPr txBox="1"/>
          <p:nvPr/>
        </p:nvSpPr>
        <p:spPr>
          <a:xfrm>
            <a:off x="2732200" y="2351850"/>
            <a:ext cx="3288000" cy="9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bg" sz="3300" b="1">
                <a:solidFill>
                  <a:srgbClr val="FFFFFF"/>
                </a:solidFill>
              </a:rPr>
              <a:t>Time Tokens</a:t>
            </a:r>
            <a:endParaRPr sz="3300" b="1" i="0" u="none" strike="noStrike" cap="none">
              <a:solidFill>
                <a:srgbClr val="FFFFFF"/>
              </a:solidFill>
            </a:endParaRPr>
          </a:p>
        </p:txBody>
      </p:sp>
      <p:sp>
        <p:nvSpPr>
          <p:cNvPr id="103" name="Google Shape;103;p16"/>
          <p:cNvSpPr txBox="1"/>
          <p:nvPr/>
        </p:nvSpPr>
        <p:spPr>
          <a:xfrm>
            <a:off x="903400" y="1295150"/>
            <a:ext cx="1541700" cy="6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bg" sz="3000" i="1">
                <a:solidFill>
                  <a:srgbClr val="FFFFFF"/>
                </a:solidFill>
              </a:rPr>
              <a:t>tutoring</a:t>
            </a:r>
            <a:endParaRPr sz="3000" i="1" u="none" strike="noStrike" cap="none">
              <a:solidFill>
                <a:srgbClr val="FFFFFF"/>
              </a:solidFill>
            </a:endParaRPr>
          </a:p>
        </p:txBody>
      </p:sp>
      <p:sp>
        <p:nvSpPr>
          <p:cNvPr id="104" name="Google Shape;104;p16"/>
          <p:cNvSpPr txBox="1"/>
          <p:nvPr/>
        </p:nvSpPr>
        <p:spPr>
          <a:xfrm>
            <a:off x="2193875" y="4280575"/>
            <a:ext cx="1610100" cy="6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bg" sz="3000" i="1">
                <a:solidFill>
                  <a:srgbClr val="FFFFFF"/>
                </a:solidFill>
              </a:rPr>
              <a:t>shopping</a:t>
            </a:r>
            <a:endParaRPr sz="3000" i="1" u="none" strike="noStrike" cap="none">
              <a:solidFill>
                <a:srgbClr val="FFFFFF"/>
              </a:solidFill>
            </a:endParaRPr>
          </a:p>
        </p:txBody>
      </p:sp>
      <p:sp>
        <p:nvSpPr>
          <p:cNvPr id="105" name="Google Shape;105;p16"/>
          <p:cNvSpPr txBox="1"/>
          <p:nvPr/>
        </p:nvSpPr>
        <p:spPr>
          <a:xfrm>
            <a:off x="6085000" y="1447550"/>
            <a:ext cx="1541700" cy="6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bg" sz="3000" i="1">
                <a:solidFill>
                  <a:srgbClr val="FFFFFF"/>
                </a:solidFill>
              </a:rPr>
              <a:t>repairs</a:t>
            </a:r>
            <a:endParaRPr sz="3000" i="1" u="none" strike="noStrike" cap="none">
              <a:solidFill>
                <a:srgbClr val="FFFFFF"/>
              </a:solidFill>
            </a:endParaRPr>
          </a:p>
        </p:txBody>
      </p:sp>
      <p:sp>
        <p:nvSpPr>
          <p:cNvPr id="106" name="Google Shape;106;p16"/>
          <p:cNvSpPr txBox="1"/>
          <p:nvPr/>
        </p:nvSpPr>
        <p:spPr>
          <a:xfrm>
            <a:off x="4873675" y="3733550"/>
            <a:ext cx="2600700" cy="9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bg" sz="3000" i="1">
                <a:solidFill>
                  <a:srgbClr val="FFFFFF"/>
                </a:solidFill>
              </a:rPr>
              <a:t>companionship</a:t>
            </a:r>
            <a:endParaRPr sz="3000" i="1" u="none" strike="noStrike" cap="none">
              <a:solidFill>
                <a:srgbClr val="FFFFFF"/>
              </a:solidFill>
            </a:endParaRPr>
          </a:p>
        </p:txBody>
      </p:sp>
      <p:sp>
        <p:nvSpPr>
          <p:cNvPr id="107" name="Google Shape;107;p16"/>
          <p:cNvSpPr/>
          <p:nvPr/>
        </p:nvSpPr>
        <p:spPr>
          <a:xfrm rot="-8667016">
            <a:off x="2481215" y="2150717"/>
            <a:ext cx="828160" cy="108808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16"/>
          <p:cNvSpPr/>
          <p:nvPr/>
        </p:nvSpPr>
        <p:spPr>
          <a:xfrm rot="-2113594">
            <a:off x="5249908" y="2225435"/>
            <a:ext cx="828521" cy="108705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16"/>
          <p:cNvSpPr/>
          <p:nvPr/>
        </p:nvSpPr>
        <p:spPr>
          <a:xfrm rot="6748766">
            <a:off x="3040081" y="3749556"/>
            <a:ext cx="828556" cy="108693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16"/>
          <p:cNvSpPr/>
          <p:nvPr/>
        </p:nvSpPr>
        <p:spPr>
          <a:xfrm rot="2854955">
            <a:off x="4868922" y="3597131"/>
            <a:ext cx="828581" cy="108509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1" name="Google Shape;111;p16" title="ethereum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664750" y="3753675"/>
            <a:ext cx="321550" cy="32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6" title="ethereum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234525" y="1620075"/>
            <a:ext cx="321550" cy="32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6" title="ethereum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234525" y="3982275"/>
            <a:ext cx="321550" cy="32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6" title="ethereum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444325" y="2610675"/>
            <a:ext cx="321550" cy="32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6" title="ethereum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892125" y="3372675"/>
            <a:ext cx="321550" cy="32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6" title="ethereum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948525" y="2305875"/>
            <a:ext cx="321550" cy="32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6" title="ethereum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95925" y="1924875"/>
            <a:ext cx="321550" cy="32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6" title="ethereum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120725" y="1467675"/>
            <a:ext cx="321550" cy="32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7"/>
          <p:cNvSpPr txBox="1"/>
          <p:nvPr/>
        </p:nvSpPr>
        <p:spPr>
          <a:xfrm>
            <a:off x="1270695" y="445610"/>
            <a:ext cx="66027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bg" sz="45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Как работи проектът?</a:t>
            </a:r>
            <a:endParaRPr sz="700"/>
          </a:p>
        </p:txBody>
      </p:sp>
      <p:pic>
        <p:nvPicPr>
          <p:cNvPr id="126" name="Google Shape;126;p17"/>
          <p:cNvPicPr preferRelativeResize="0"/>
          <p:nvPr/>
        </p:nvPicPr>
        <p:blipFill rotWithShape="1">
          <a:blip r:embed="rId4">
            <a:alphaModFix/>
          </a:blip>
          <a:srcRect t="35287" r="61140"/>
          <a:stretch/>
        </p:blipFill>
        <p:spPr>
          <a:xfrm>
            <a:off x="0" y="1968282"/>
            <a:ext cx="3390900" cy="3176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7"/>
          <p:cNvPicPr preferRelativeResize="0"/>
          <p:nvPr/>
        </p:nvPicPr>
        <p:blipFill rotWithShape="1">
          <a:blip r:embed="rId5">
            <a:alphaModFix/>
          </a:blip>
          <a:srcRect l="52845" t="50047"/>
          <a:stretch/>
        </p:blipFill>
        <p:spPr>
          <a:xfrm>
            <a:off x="5029200" y="2693848"/>
            <a:ext cx="4114803" cy="2451854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7"/>
          <p:cNvSpPr/>
          <p:nvPr/>
        </p:nvSpPr>
        <p:spPr>
          <a:xfrm>
            <a:off x="513200" y="1831425"/>
            <a:ext cx="2143200" cy="8943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" sz="3000">
                <a:solidFill>
                  <a:schemeClr val="lt1"/>
                </a:solidFill>
              </a:rPr>
              <a:t>Skills</a:t>
            </a:r>
            <a:endParaRPr sz="3000">
              <a:solidFill>
                <a:schemeClr val="lt1"/>
              </a:solidFill>
            </a:endParaRPr>
          </a:p>
        </p:txBody>
      </p:sp>
      <p:sp>
        <p:nvSpPr>
          <p:cNvPr id="129" name="Google Shape;129;p17"/>
          <p:cNvSpPr/>
          <p:nvPr/>
        </p:nvSpPr>
        <p:spPr>
          <a:xfrm>
            <a:off x="3596475" y="1831425"/>
            <a:ext cx="2143200" cy="8943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" sz="3000">
                <a:solidFill>
                  <a:schemeClr val="lt1"/>
                </a:solidFill>
              </a:rPr>
              <a:t>Tokens</a:t>
            </a:r>
            <a:endParaRPr sz="3000">
              <a:solidFill>
                <a:schemeClr val="lt1"/>
              </a:solidFill>
            </a:endParaRPr>
          </a:p>
        </p:txBody>
      </p:sp>
      <p:sp>
        <p:nvSpPr>
          <p:cNvPr id="130" name="Google Shape;130;p17"/>
          <p:cNvSpPr/>
          <p:nvPr/>
        </p:nvSpPr>
        <p:spPr>
          <a:xfrm>
            <a:off x="6679750" y="1831425"/>
            <a:ext cx="2143200" cy="8943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" sz="3000">
                <a:solidFill>
                  <a:schemeClr val="lt1"/>
                </a:solidFill>
              </a:rPr>
              <a:t>Discounts</a:t>
            </a:r>
            <a:endParaRPr sz="3000">
              <a:solidFill>
                <a:schemeClr val="lt1"/>
              </a:solidFill>
            </a:endParaRPr>
          </a:p>
        </p:txBody>
      </p:sp>
      <p:cxnSp>
        <p:nvCxnSpPr>
          <p:cNvPr id="131" name="Google Shape;131;p17"/>
          <p:cNvCxnSpPr>
            <a:stCxn id="128" idx="3"/>
            <a:endCxn id="129" idx="1"/>
          </p:cNvCxnSpPr>
          <p:nvPr/>
        </p:nvCxnSpPr>
        <p:spPr>
          <a:xfrm>
            <a:off x="2656400" y="2278575"/>
            <a:ext cx="94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2" name="Google Shape;132;p17"/>
          <p:cNvCxnSpPr>
            <a:stCxn id="129" idx="3"/>
            <a:endCxn id="130" idx="1"/>
          </p:cNvCxnSpPr>
          <p:nvPr/>
        </p:nvCxnSpPr>
        <p:spPr>
          <a:xfrm>
            <a:off x="5739675" y="2278575"/>
            <a:ext cx="94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33" name="Google Shape;133;p17"/>
          <p:cNvSpPr/>
          <p:nvPr/>
        </p:nvSpPr>
        <p:spPr>
          <a:xfrm>
            <a:off x="1524010" y="3270603"/>
            <a:ext cx="1281205" cy="1281206"/>
          </a:xfrm>
          <a:custGeom>
            <a:avLst/>
            <a:gdLst/>
            <a:ahLst/>
            <a:cxnLst/>
            <a:rect l="l" t="t" r="r" b="b"/>
            <a:pathLst>
              <a:path w="2562411" h="2562411" extrusionOk="0">
                <a:moveTo>
                  <a:pt x="0" y="0"/>
                </a:moveTo>
                <a:lnTo>
                  <a:pt x="2562411" y="0"/>
                </a:lnTo>
                <a:lnTo>
                  <a:pt x="2562411" y="2562411"/>
                </a:lnTo>
                <a:lnTo>
                  <a:pt x="0" y="256241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34" name="Google Shape;134;p17"/>
          <p:cNvSpPr/>
          <p:nvPr/>
        </p:nvSpPr>
        <p:spPr>
          <a:xfrm>
            <a:off x="4029100" y="3272225"/>
            <a:ext cx="1277953" cy="1277953"/>
          </a:xfrm>
          <a:custGeom>
            <a:avLst/>
            <a:gdLst/>
            <a:ahLst/>
            <a:cxnLst/>
            <a:rect l="l" t="t" r="r" b="b"/>
            <a:pathLst>
              <a:path w="2662402" h="2662402" extrusionOk="0">
                <a:moveTo>
                  <a:pt x="0" y="0"/>
                </a:moveTo>
                <a:lnTo>
                  <a:pt x="2662402" y="0"/>
                </a:lnTo>
                <a:lnTo>
                  <a:pt x="2662402" y="2662402"/>
                </a:lnTo>
                <a:lnTo>
                  <a:pt x="0" y="266240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35" name="Google Shape;135;p17"/>
          <p:cNvSpPr/>
          <p:nvPr/>
        </p:nvSpPr>
        <p:spPr>
          <a:xfrm>
            <a:off x="6447936" y="3281115"/>
            <a:ext cx="1277319" cy="1277319"/>
          </a:xfrm>
          <a:custGeom>
            <a:avLst/>
            <a:gdLst/>
            <a:ahLst/>
            <a:cxnLst/>
            <a:rect l="l" t="t" r="r" b="b"/>
            <a:pathLst>
              <a:path w="2936366" h="2936366" extrusionOk="0">
                <a:moveTo>
                  <a:pt x="0" y="0"/>
                </a:moveTo>
                <a:lnTo>
                  <a:pt x="2936366" y="0"/>
                </a:lnTo>
                <a:lnTo>
                  <a:pt x="2936366" y="2936366"/>
                </a:lnTo>
                <a:lnTo>
                  <a:pt x="0" y="29363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</p:sp>
      <p:cxnSp>
        <p:nvCxnSpPr>
          <p:cNvPr id="136" name="Google Shape;136;p17"/>
          <p:cNvCxnSpPr/>
          <p:nvPr/>
        </p:nvCxnSpPr>
        <p:spPr>
          <a:xfrm>
            <a:off x="2805225" y="3968575"/>
            <a:ext cx="1064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7" name="Google Shape;137;p17"/>
          <p:cNvCxnSpPr/>
          <p:nvPr/>
        </p:nvCxnSpPr>
        <p:spPr>
          <a:xfrm>
            <a:off x="5383525" y="3968575"/>
            <a:ext cx="1064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18"/>
          <p:cNvSpPr txBox="1"/>
          <p:nvPr/>
        </p:nvSpPr>
        <p:spPr>
          <a:xfrm>
            <a:off x="3229928" y="1150475"/>
            <a:ext cx="2684100" cy="11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bg" sz="75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Демо</a:t>
            </a:r>
            <a:endParaRPr sz="700"/>
          </a:p>
        </p:txBody>
      </p:sp>
      <p:sp>
        <p:nvSpPr>
          <p:cNvPr id="144" name="Google Shape;144;p18"/>
          <p:cNvSpPr/>
          <p:nvPr/>
        </p:nvSpPr>
        <p:spPr>
          <a:xfrm>
            <a:off x="3272868" y="2255874"/>
            <a:ext cx="2744350" cy="2744350"/>
          </a:xfrm>
          <a:custGeom>
            <a:avLst/>
            <a:gdLst/>
            <a:ahLst/>
            <a:cxnLst/>
            <a:rect l="l" t="t" r="r" b="b"/>
            <a:pathLst>
              <a:path w="5488700" h="5488700" extrusionOk="0">
                <a:moveTo>
                  <a:pt x="0" y="0"/>
                </a:moveTo>
                <a:lnTo>
                  <a:pt x="5488700" y="0"/>
                </a:lnTo>
                <a:lnTo>
                  <a:pt x="5488700" y="5488700"/>
                </a:lnTo>
                <a:lnTo>
                  <a:pt x="0" y="54887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pic>
        <p:nvPicPr>
          <p:cNvPr id="145" name="Google Shape;145;p18"/>
          <p:cNvPicPr preferRelativeResize="0"/>
          <p:nvPr/>
        </p:nvPicPr>
        <p:blipFill rotWithShape="1">
          <a:blip r:embed="rId5">
            <a:alphaModFix/>
          </a:blip>
          <a:srcRect b="68517"/>
          <a:stretch/>
        </p:blipFill>
        <p:spPr>
          <a:xfrm>
            <a:off x="-1" y="-1"/>
            <a:ext cx="9144002" cy="1619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9"/>
          <p:cNvSpPr/>
          <p:nvPr/>
        </p:nvSpPr>
        <p:spPr>
          <a:xfrm>
            <a:off x="0" y="0"/>
            <a:ext cx="9144000" cy="5146929"/>
          </a:xfrm>
          <a:custGeom>
            <a:avLst/>
            <a:gdLst/>
            <a:ahLst/>
            <a:cxnLst/>
            <a:rect l="l" t="t" r="r" b="b"/>
            <a:pathLst>
              <a:path w="18288000" h="11437620" extrusionOk="0">
                <a:moveTo>
                  <a:pt x="0" y="0"/>
                </a:moveTo>
                <a:lnTo>
                  <a:pt x="18288000" y="0"/>
                </a:lnTo>
                <a:lnTo>
                  <a:pt x="18288000" y="11437620"/>
                </a:lnTo>
                <a:lnTo>
                  <a:pt x="0" y="1143762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51" name="Google Shape;151;p19"/>
          <p:cNvSpPr txBox="1"/>
          <p:nvPr/>
        </p:nvSpPr>
        <p:spPr>
          <a:xfrm>
            <a:off x="514350" y="190500"/>
            <a:ext cx="81816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bg" sz="5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Използвани технологии</a:t>
            </a:r>
            <a:endParaRPr sz="700"/>
          </a:p>
        </p:txBody>
      </p:sp>
      <p:sp>
        <p:nvSpPr>
          <p:cNvPr id="152" name="Google Shape;152;p19"/>
          <p:cNvSpPr txBox="1"/>
          <p:nvPr/>
        </p:nvSpPr>
        <p:spPr>
          <a:xfrm>
            <a:off x="293800" y="1212725"/>
            <a:ext cx="4545000" cy="165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bg" sz="3000" b="1">
                <a:solidFill>
                  <a:srgbClr val="FFFFFF"/>
                </a:solidFill>
              </a:rPr>
              <a:t>Frontend:</a:t>
            </a:r>
            <a:r>
              <a:rPr lang="bg" sz="3000">
                <a:solidFill>
                  <a:srgbClr val="FFFFFF"/>
                </a:solidFill>
              </a:rPr>
              <a:t> HTML, CSS, JavaScript</a:t>
            </a:r>
            <a:endParaRPr sz="30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19"/>
          <p:cNvSpPr txBox="1"/>
          <p:nvPr/>
        </p:nvSpPr>
        <p:spPr>
          <a:xfrm>
            <a:off x="5246800" y="3346325"/>
            <a:ext cx="4342800" cy="15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bg" sz="3000" b="1" dirty="0">
                <a:solidFill>
                  <a:srgbClr val="FFFFFF"/>
                </a:solidFill>
              </a:rPr>
              <a:t>Backend:</a:t>
            </a:r>
            <a:r>
              <a:rPr lang="bg" sz="3000" dirty="0">
                <a:solidFill>
                  <a:srgbClr val="FFFFFF"/>
                </a:solidFill>
              </a:rPr>
              <a:t> Node.js, </a:t>
            </a:r>
            <a:r>
              <a:rPr lang="bg" sz="3000" dirty="0" smtClean="0">
                <a:solidFill>
                  <a:srgbClr val="FFFFFF"/>
                </a:solidFill>
              </a:rPr>
              <a:t>Ex</a:t>
            </a:r>
            <a:r>
              <a:rPr lang="en-US" sz="3000" dirty="0" smtClean="0">
                <a:solidFill>
                  <a:srgbClr val="FFFFFF"/>
                </a:solidFill>
              </a:rPr>
              <a:t>press</a:t>
            </a:r>
            <a:r>
              <a:rPr lang="bg" sz="3000" dirty="0" smtClean="0">
                <a:solidFill>
                  <a:srgbClr val="FFFFFF"/>
                </a:solidFill>
              </a:rPr>
              <a:t>.js</a:t>
            </a:r>
            <a:r>
              <a:rPr lang="bg" sz="3000" dirty="0">
                <a:solidFill>
                  <a:srgbClr val="FFFFFF"/>
                </a:solidFill>
              </a:rPr>
              <a:t>, MySQL</a:t>
            </a:r>
            <a:endParaRPr sz="3000" b="0" i="0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19"/>
          <p:cNvSpPr/>
          <p:nvPr/>
        </p:nvSpPr>
        <p:spPr>
          <a:xfrm>
            <a:off x="152900" y="1145885"/>
            <a:ext cx="4342800" cy="18177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lt1"/>
              </a:solidFill>
            </a:endParaRPr>
          </a:p>
        </p:txBody>
      </p:sp>
      <p:sp>
        <p:nvSpPr>
          <p:cNvPr id="155" name="Google Shape;155;p19"/>
          <p:cNvSpPr/>
          <p:nvPr/>
        </p:nvSpPr>
        <p:spPr>
          <a:xfrm>
            <a:off x="4949875" y="3324155"/>
            <a:ext cx="3786600" cy="16125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lt1"/>
              </a:solidFill>
            </a:endParaRPr>
          </a:p>
        </p:txBody>
      </p:sp>
      <p:sp>
        <p:nvSpPr>
          <p:cNvPr id="156" name="Google Shape;156;p19"/>
          <p:cNvSpPr/>
          <p:nvPr/>
        </p:nvSpPr>
        <p:spPr>
          <a:xfrm>
            <a:off x="1179672" y="2938951"/>
            <a:ext cx="2378969" cy="2279526"/>
          </a:xfrm>
          <a:custGeom>
            <a:avLst/>
            <a:gdLst/>
            <a:ahLst/>
            <a:cxnLst/>
            <a:rect l="l" t="t" r="r" b="b"/>
            <a:pathLst>
              <a:path w="3059767" h="3059767" extrusionOk="0">
                <a:moveTo>
                  <a:pt x="0" y="0"/>
                </a:moveTo>
                <a:lnTo>
                  <a:pt x="3059767" y="0"/>
                </a:lnTo>
                <a:lnTo>
                  <a:pt x="3059767" y="3059768"/>
                </a:lnTo>
                <a:lnTo>
                  <a:pt x="0" y="305976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57" name="Google Shape;157;p19"/>
          <p:cNvSpPr/>
          <p:nvPr/>
        </p:nvSpPr>
        <p:spPr>
          <a:xfrm>
            <a:off x="5018201" y="-226075"/>
            <a:ext cx="3412690" cy="3772665"/>
          </a:xfrm>
          <a:custGeom>
            <a:avLst/>
            <a:gdLst/>
            <a:ahLst/>
            <a:cxnLst/>
            <a:rect l="l" t="t" r="r" b="b"/>
            <a:pathLst>
              <a:path w="3845284" h="4250890" extrusionOk="0">
                <a:moveTo>
                  <a:pt x="0" y="0"/>
                </a:moveTo>
                <a:lnTo>
                  <a:pt x="3845284" y="0"/>
                </a:lnTo>
                <a:lnTo>
                  <a:pt x="3845284" y="4250890"/>
                </a:lnTo>
                <a:lnTo>
                  <a:pt x="0" y="425089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2" cy="51435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3" name="Google Shape;163;p20"/>
          <p:cNvCxnSpPr/>
          <p:nvPr/>
        </p:nvCxnSpPr>
        <p:spPr>
          <a:xfrm>
            <a:off x="514350" y="3056016"/>
            <a:ext cx="8115300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164" name="Google Shape;164;p20"/>
          <p:cNvSpPr/>
          <p:nvPr/>
        </p:nvSpPr>
        <p:spPr>
          <a:xfrm>
            <a:off x="2806188" y="2401847"/>
            <a:ext cx="1308338" cy="1308338"/>
          </a:xfrm>
          <a:custGeom>
            <a:avLst/>
            <a:gdLst/>
            <a:ahLst/>
            <a:cxnLst/>
            <a:rect l="l" t="t" r="r" b="b"/>
            <a:pathLst>
              <a:path w="2616676" h="2616676" extrusionOk="0">
                <a:moveTo>
                  <a:pt x="0" y="0"/>
                </a:moveTo>
                <a:lnTo>
                  <a:pt x="2616676" y="0"/>
                </a:lnTo>
                <a:lnTo>
                  <a:pt x="2616676" y="2616676"/>
                </a:lnTo>
                <a:lnTo>
                  <a:pt x="0" y="26166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65" name="Google Shape;165;p20"/>
          <p:cNvSpPr/>
          <p:nvPr/>
        </p:nvSpPr>
        <p:spPr>
          <a:xfrm>
            <a:off x="441243" y="2330049"/>
            <a:ext cx="1308338" cy="1308338"/>
          </a:xfrm>
          <a:custGeom>
            <a:avLst/>
            <a:gdLst/>
            <a:ahLst/>
            <a:cxnLst/>
            <a:rect l="l" t="t" r="r" b="b"/>
            <a:pathLst>
              <a:path w="2616676" h="2616676" extrusionOk="0">
                <a:moveTo>
                  <a:pt x="0" y="0"/>
                </a:moveTo>
                <a:lnTo>
                  <a:pt x="2616676" y="0"/>
                </a:lnTo>
                <a:lnTo>
                  <a:pt x="2616676" y="2616676"/>
                </a:lnTo>
                <a:lnTo>
                  <a:pt x="0" y="26166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66" name="Google Shape;166;p20"/>
          <p:cNvSpPr/>
          <p:nvPr/>
        </p:nvSpPr>
        <p:spPr>
          <a:xfrm>
            <a:off x="5171132" y="2443317"/>
            <a:ext cx="1225397" cy="1225397"/>
          </a:xfrm>
          <a:custGeom>
            <a:avLst/>
            <a:gdLst/>
            <a:ahLst/>
            <a:cxnLst/>
            <a:rect l="l" t="t" r="r" b="b"/>
            <a:pathLst>
              <a:path w="2450794" h="2450794" extrusionOk="0">
                <a:moveTo>
                  <a:pt x="0" y="0"/>
                </a:moveTo>
                <a:lnTo>
                  <a:pt x="2450793" y="0"/>
                </a:lnTo>
                <a:lnTo>
                  <a:pt x="2450793" y="2450794"/>
                </a:lnTo>
                <a:lnTo>
                  <a:pt x="0" y="245079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67" name="Google Shape;167;p20"/>
          <p:cNvSpPr/>
          <p:nvPr/>
        </p:nvSpPr>
        <p:spPr>
          <a:xfrm>
            <a:off x="7086063" y="2085935"/>
            <a:ext cx="1726268" cy="1726268"/>
          </a:xfrm>
          <a:custGeom>
            <a:avLst/>
            <a:gdLst/>
            <a:ahLst/>
            <a:cxnLst/>
            <a:rect l="l" t="t" r="r" b="b"/>
            <a:pathLst>
              <a:path w="3452535" h="3452535" extrusionOk="0">
                <a:moveTo>
                  <a:pt x="0" y="0"/>
                </a:moveTo>
                <a:lnTo>
                  <a:pt x="3452534" y="0"/>
                </a:lnTo>
                <a:lnTo>
                  <a:pt x="3452534" y="3452535"/>
                </a:lnTo>
                <a:lnTo>
                  <a:pt x="0" y="345253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68" name="Google Shape;168;p20"/>
          <p:cNvSpPr txBox="1"/>
          <p:nvPr/>
        </p:nvSpPr>
        <p:spPr>
          <a:xfrm>
            <a:off x="1696075" y="419100"/>
            <a:ext cx="58182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bg" sz="5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Процес на работа</a:t>
            </a:r>
            <a:endParaRPr sz="700"/>
          </a:p>
        </p:txBody>
      </p:sp>
      <p:sp>
        <p:nvSpPr>
          <p:cNvPr id="169" name="Google Shape;169;p20"/>
          <p:cNvSpPr txBox="1"/>
          <p:nvPr/>
        </p:nvSpPr>
        <p:spPr>
          <a:xfrm>
            <a:off x="302108" y="3609812"/>
            <a:ext cx="1586700" cy="4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bg"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Идентифициране на проблема</a:t>
            </a:r>
            <a:endParaRPr sz="700"/>
          </a:p>
        </p:txBody>
      </p:sp>
      <p:sp>
        <p:nvSpPr>
          <p:cNvPr id="170" name="Google Shape;170;p20"/>
          <p:cNvSpPr txBox="1"/>
          <p:nvPr/>
        </p:nvSpPr>
        <p:spPr>
          <a:xfrm>
            <a:off x="2667052" y="2019188"/>
            <a:ext cx="1586700" cy="4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bg"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Планиране и разпределение</a:t>
            </a:r>
            <a:endParaRPr sz="700"/>
          </a:p>
        </p:txBody>
      </p:sp>
      <p:sp>
        <p:nvSpPr>
          <p:cNvPr id="171" name="Google Shape;171;p20"/>
          <p:cNvSpPr txBox="1"/>
          <p:nvPr/>
        </p:nvSpPr>
        <p:spPr>
          <a:xfrm>
            <a:off x="4990525" y="3681610"/>
            <a:ext cx="1586700" cy="2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bg"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Разработка</a:t>
            </a:r>
            <a:endParaRPr sz="700"/>
          </a:p>
        </p:txBody>
      </p:sp>
      <p:sp>
        <p:nvSpPr>
          <p:cNvPr id="172" name="Google Shape;172;p20"/>
          <p:cNvSpPr txBox="1"/>
          <p:nvPr/>
        </p:nvSpPr>
        <p:spPr>
          <a:xfrm>
            <a:off x="7159925" y="1815152"/>
            <a:ext cx="1652400" cy="2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bg"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Предизвикателства</a:t>
            </a:r>
            <a:endParaRPr sz="700"/>
          </a:p>
        </p:txBody>
      </p:sp>
      <p:pic>
        <p:nvPicPr>
          <p:cNvPr id="173" name="Google Shape;173;p20"/>
          <p:cNvPicPr preferRelativeResize="0"/>
          <p:nvPr/>
        </p:nvPicPr>
        <p:blipFill rotWithShape="1">
          <a:blip r:embed="rId8">
            <a:alphaModFix/>
          </a:blip>
          <a:srcRect r="54271" b="32455"/>
          <a:stretch/>
        </p:blipFill>
        <p:spPr>
          <a:xfrm>
            <a:off x="0" y="0"/>
            <a:ext cx="4008040" cy="33299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1"/>
          <p:cNvSpPr/>
          <p:nvPr/>
        </p:nvSpPr>
        <p:spPr>
          <a:xfrm>
            <a:off x="6202900" y="2083782"/>
            <a:ext cx="3335918" cy="3335918"/>
          </a:xfrm>
          <a:custGeom>
            <a:avLst/>
            <a:gdLst/>
            <a:ahLst/>
            <a:cxnLst/>
            <a:rect l="l" t="t" r="r" b="b"/>
            <a:pathLst>
              <a:path w="6671837" h="6671837" extrusionOk="0">
                <a:moveTo>
                  <a:pt x="0" y="0"/>
                </a:moveTo>
                <a:lnTo>
                  <a:pt x="6671836" y="0"/>
                </a:lnTo>
                <a:lnTo>
                  <a:pt x="6671836" y="6671837"/>
                </a:lnTo>
                <a:lnTo>
                  <a:pt x="0" y="667183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80" name="Google Shape;180;p21"/>
          <p:cNvSpPr txBox="1"/>
          <p:nvPr/>
        </p:nvSpPr>
        <p:spPr>
          <a:xfrm>
            <a:off x="325154" y="1288925"/>
            <a:ext cx="3458700" cy="15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bg" sz="3000">
                <a:solidFill>
                  <a:srgbClr val="FFFFFF"/>
                </a:solidFill>
              </a:rPr>
              <a:t>Нашият екип:</a:t>
            </a:r>
            <a:endParaRPr sz="3000">
              <a:solidFill>
                <a:srgbClr val="FFFFFF"/>
              </a:solidFill>
            </a:endParaRPr>
          </a:p>
          <a:p>
            <a:pPr marL="457200" marR="0" lvl="0" indent="-38735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Char char="●"/>
            </a:pPr>
            <a:r>
              <a:rPr lang="bg" sz="2500">
                <a:solidFill>
                  <a:srgbClr val="FFFFFF"/>
                </a:solidFill>
              </a:rPr>
              <a:t>Георги Желев</a:t>
            </a:r>
            <a:endParaRPr sz="2500">
              <a:solidFill>
                <a:srgbClr val="FFFFFF"/>
              </a:solidFill>
            </a:endParaRPr>
          </a:p>
          <a:p>
            <a:pPr marL="457200" marR="0" lvl="0" indent="-38735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Char char="●"/>
            </a:pPr>
            <a:r>
              <a:rPr lang="bg" sz="2500">
                <a:solidFill>
                  <a:srgbClr val="FFFFFF"/>
                </a:solidFill>
              </a:rPr>
              <a:t>Екатерина Крунева</a:t>
            </a:r>
            <a:endParaRPr sz="2500">
              <a:solidFill>
                <a:srgbClr val="FFFFFF"/>
              </a:solidFill>
            </a:endParaRPr>
          </a:p>
        </p:txBody>
      </p:sp>
      <p:sp>
        <p:nvSpPr>
          <p:cNvPr id="181" name="Google Shape;181;p21"/>
          <p:cNvSpPr txBox="1"/>
          <p:nvPr/>
        </p:nvSpPr>
        <p:spPr>
          <a:xfrm>
            <a:off x="1163254" y="134190"/>
            <a:ext cx="68175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bg" sz="45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Вашето преживяване</a:t>
            </a:r>
            <a:endParaRPr sz="45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2" name="Google Shape;182;p21"/>
          <p:cNvPicPr preferRelativeResize="0"/>
          <p:nvPr/>
        </p:nvPicPr>
        <p:blipFill rotWithShape="1">
          <a:blip r:embed="rId5">
            <a:alphaModFix/>
          </a:blip>
          <a:srcRect t="42455" r="59474"/>
          <a:stretch/>
        </p:blipFill>
        <p:spPr>
          <a:xfrm>
            <a:off x="0" y="2800350"/>
            <a:ext cx="2933704" cy="2343150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1"/>
          <p:cNvSpPr txBox="1"/>
          <p:nvPr/>
        </p:nvSpPr>
        <p:spPr>
          <a:xfrm>
            <a:off x="5337254" y="1338150"/>
            <a:ext cx="3458700" cy="14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marR="0" lvl="0" indent="-38735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Char char="●"/>
            </a:pPr>
            <a:r>
              <a:rPr lang="bg" sz="2500">
                <a:solidFill>
                  <a:srgbClr val="FFFFFF"/>
                </a:solidFill>
              </a:rPr>
              <a:t>Павел Спасов</a:t>
            </a:r>
            <a:endParaRPr sz="2500">
              <a:solidFill>
                <a:srgbClr val="FFFFFF"/>
              </a:solidFill>
            </a:endParaRPr>
          </a:p>
          <a:p>
            <a:pPr marL="457200" marR="0" lvl="0" indent="-38735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Char char="●"/>
            </a:pPr>
            <a:r>
              <a:rPr lang="bg" sz="2500">
                <a:solidFill>
                  <a:srgbClr val="FFFFFF"/>
                </a:solidFill>
              </a:rPr>
              <a:t>Сияна Топузова</a:t>
            </a:r>
            <a:endParaRPr sz="2500">
              <a:solidFill>
                <a:srgbClr val="FFFFFF"/>
              </a:solidFill>
            </a:endParaRPr>
          </a:p>
          <a:p>
            <a:pPr marL="457200" marR="0" lvl="0" indent="-38735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Char char="●"/>
            </a:pPr>
            <a:r>
              <a:rPr lang="bg" sz="2500">
                <a:solidFill>
                  <a:srgbClr val="FFFFFF"/>
                </a:solidFill>
              </a:rPr>
              <a:t>Боян Пеев</a:t>
            </a:r>
            <a:endParaRPr sz="2500">
              <a:solidFill>
                <a:srgbClr val="FFFFFF"/>
              </a:solidFill>
            </a:endParaRPr>
          </a:p>
        </p:txBody>
      </p:sp>
      <p:sp>
        <p:nvSpPr>
          <p:cNvPr id="184" name="Google Shape;184;p21"/>
          <p:cNvSpPr txBox="1"/>
          <p:nvPr/>
        </p:nvSpPr>
        <p:spPr>
          <a:xfrm>
            <a:off x="3083454" y="3512350"/>
            <a:ext cx="34587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bg" sz="3000">
                <a:solidFill>
                  <a:srgbClr val="FFFFFF"/>
                </a:solidFill>
              </a:rPr>
              <a:t>Менторът ни:</a:t>
            </a:r>
            <a:endParaRPr sz="3000">
              <a:solidFill>
                <a:srgbClr val="FFFFFF"/>
              </a:solidFill>
            </a:endParaRPr>
          </a:p>
          <a:p>
            <a:pPr marL="457200" marR="0" lvl="0" indent="-4191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-"/>
            </a:pPr>
            <a:r>
              <a:rPr lang="bg" sz="3000">
                <a:solidFill>
                  <a:srgbClr val="FFFFFF"/>
                </a:solidFill>
              </a:rPr>
              <a:t>Христо Ласков</a:t>
            </a:r>
            <a:endParaRPr sz="3000">
              <a:solidFill>
                <a:srgbClr val="FFFFFF"/>
              </a:solidFill>
            </a:endParaRPr>
          </a:p>
        </p:txBody>
      </p:sp>
      <p:sp>
        <p:nvSpPr>
          <p:cNvPr id="185" name="Google Shape;185;p21"/>
          <p:cNvSpPr/>
          <p:nvPr/>
        </p:nvSpPr>
        <p:spPr>
          <a:xfrm>
            <a:off x="3216167" y="807252"/>
            <a:ext cx="1995003" cy="1995003"/>
          </a:xfrm>
          <a:custGeom>
            <a:avLst/>
            <a:gdLst/>
            <a:ahLst/>
            <a:cxnLst/>
            <a:rect l="l" t="t" r="r" b="b"/>
            <a:pathLst>
              <a:path w="3990006" h="3990006" extrusionOk="0">
                <a:moveTo>
                  <a:pt x="0" y="0"/>
                </a:moveTo>
                <a:lnTo>
                  <a:pt x="3990007" y="0"/>
                </a:lnTo>
                <a:lnTo>
                  <a:pt x="3990007" y="3990006"/>
                </a:lnTo>
                <a:lnTo>
                  <a:pt x="0" y="39900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94</Words>
  <Application>Microsoft Office PowerPoint</Application>
  <PresentationFormat>On-screen Show (16:9)</PresentationFormat>
  <Paragraphs>39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2" baseType="lpstr">
      <vt:lpstr>Arial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Admin-61200</dc:creator>
  <cp:lastModifiedBy>Admin-61200</cp:lastModifiedBy>
  <cp:revision>2</cp:revision>
  <dcterms:modified xsi:type="dcterms:W3CDTF">2025-03-22T04:56:33Z</dcterms:modified>
</cp:coreProperties>
</file>